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88554" autoAdjust="0"/>
  </p:normalViewPr>
  <p:slideViewPr>
    <p:cSldViewPr snapToGrid="0" showGuides="1">
      <p:cViewPr varScale="1">
        <p:scale>
          <a:sx n="128" d="100"/>
          <a:sy n="128" d="100"/>
        </p:scale>
        <p:origin x="84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e67243aa310b33c509b0c79667d33ac9">
            <a:r>
              <a:rPr b="0" dirty="0" i="0" lang="en-US" strike="noStrike" sz="1800" u="none">
                <a:solidFill>
                  <a:srgbClr val="000000"/>
                </a:solidFill>
                <a:effectLst/>
                <a:latin charset="0" panose="020F0502020204030203" pitchFamily="34" typeface="Lato"/>
              </a:rPr>
              <a:t>Quelles sont les étapes de base à suivre pour créer un graphique linéaire dans DHIS2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42aba19567f3081751c532c889e50b5">
            <a:r>
              <a:rPr dirty="0" lang="en-US" noProof="0"/>
              <a:t>Pour illustrer notre exemple, supposons que nous voulions montrer le nombre de doses de Vaccin Antipolio Oral, ou VPO doses administrées mensuellement en 2021, dans tous les districts de Animal Region de notre pays fictif, Trainingland.</a:t>
            </a:r>
            <a:r>
              <a:rPr dirty="0" err="1" lang="en-US" noProof="0"/>
            </a:r>
            <a:r>
              <a:rPr dirty="0" lang="en-US" noProof="0"/>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8f00c916b806d6d59b8cd732844609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avec les tableaux croisés dynamiques, la première étape de la création d'un graphique est d'ouvrir l'application Visualiseur de Données, puis sélectionner Graphique Linaire dans le menu de sélection.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08455f78d9a504cc301ba0210e66c4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Comme vous pouvez le voir dans la description, ce type de graphique peut permettre de suivre ou de comparer les changements au fil du temps.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0e2ad3c9c45f2eab42b72dd70cb3ee0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devons maintenant sélectionner les dimensions de notre graphique,  à savoir les éléments de données, la période et les unités d'organisation. Pour les éléments de données, dans le champ Type de données, sélectionnez Éléments de données.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30f5f4048f1a236912a4b28cb3a714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Ici, vous pouvez utiliser la fonction de recherche lorsque vous avez une longue liste d'éléments de données. Tapez n'importe quelle partie du nom de l'élément que vous recherchez pour afficher tous les éléments qui contiennent cette chaîne de caractères.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48ae704c0c17e44e78fe976daedbda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Tapez le mot-clé, VPO, puisque nous voulons montrer le nombre total de doses de vaccin antipoliomyélitique oral administrées, pour chaque dose. Le Programme élargi de vaccination de l'OMS, ou PEV, recommande un calendrier de vaccination VPO à quatre doses.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ffdf070f9c63755b2972eca4e6f791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allons donc sélectionner ces quatre éléments de données, PEV-VPO 0, 1, 2 et 3 doses administrées. Pour ce faire, cliquez sur PEV-VPO 0 doses administrées.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1abbbd10605b5aab7a0d6ac27232557b">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maintenez la touche Maj enfoncée et cliquez sur PEV-VPO 3 doses administrées pour sélectionner tout ce lot d'éléments de données. Ensuite, cliquez sur la flèche qui pointe vers la droite pour les déplacer vers la section sélectionnée.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f3a44e6b5c83d60c67e0ddf6ffe6274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maintenant sélectionné les quatre éléments de données que nous voulons afficher sur notre graphique linéaire. Enfin, cliquez sur le bouton Masquer pour enregistrer votre sélection et passer à la prochaine dimension.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ba6cfbcc4f0c61b16b4ae950406401d">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ensuite sur la dimension période. Dans cet exemple, nous aimerions sélectionner des données mensuelles à partir de 2021. Ici, nous pouvons voir qu'une période relative, les 12 derniers mois, est sélectionnée par défaut.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d40abee43b5c0485679c94a9a50e3b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commencer avec une sélection vide, assurez-vous de la supprimer en double-cliquant dessus. Maintenant que nous avons déplacé cette période vers la colonne des périodes disponibles et relatives, nous pouvons cliquer sur l'onglet Périodes fixes.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8f529a6c5964725218e596527a99c1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Gardez le type de période sur mensuel, et l'année sur 2021. Ensuite, cliquez sur la double flèche qui pointe vers la droite pour déplacer toutes les périodes de la liste des éléments disponibles dans la colonne de gauche vers la colonne des Périodes sélectionnées à droite.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c01932bc2906dd0a22431601e81708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sélectionné les 12 mois de 2021. Nous pouvons donc cliquer sur le bouton Masquer pour continuer. Maintenant, cliquez sur la dimension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824c8372b0dbdd3014015bab57a2f0e1">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Pour les unités d'organisation, dans cet exemple, nous souhaitons afficher les données de tous les districts de Animal Region de notre pays fictif, Trainingland. Ici aussi, nous pouvons voir qu'une unité d'organisation,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2ec0f26c62daa8eb775d06cc9692d3a9">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Trainingland, est sélectionné par défaut. Pour commencer avec une sélection vide, désélectionnons Trainingland, en décochant sa case.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afc2bad6e636127489f51ac87c1d034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Animal Region en cochant la case à côté dans l'arborescence des hiérarchies. Dans le champ Niveaux, sélectionnez District. Nous avons maintenant sélectionné tous les districts de Animal Region.</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9013be44f438f876bebf4523eaafc7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avons terminé la sélection des trois dimensions requises. Nous pouvons donc cliquer sur "Mettre à jour" pour à la fois enregistrer la dernière sélection et l'afficher dans notre graphique linéaire.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d7bf53bb1d5d0d273c4a8a3ed527bb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Voyons le résultat. Nous pouvons voir les données affichées dans un graphique linéaire où chaque ligne montre le nombre de doses de chaque VPO administrées par mois en 2021 dans Animal Region.</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a6f14cd8bfc1099f5ad689676aaec38">
            <a:pPr rtl="0">
              <a:spcBef>
                <a:spcPts val="0"/>
              </a:spcBef>
              <a:spcAft>
                <a:spcPts val="0"/>
              </a:spcAft>
            </a:pPr>
            <a:r>
              <a:rPr dirty="0" lang="en-US">
                <a:solidFill>
                  <a:srgbClr val="000000"/>
                </a:solidFill>
                <a:sym typeface=""/>
              </a:rPr>
              <a:t>En résumé, pour créer un graphique linéaire dans DHIS2, vous devez d'abord ouvrir l'application Visualiseur de données. Dans la liste des types de visualisation, sélectionnez le type de graphique que vous voulez afficher. Sélectionnez ensuite les 3 dimensions, à savoir les éléments de données, les périodes et les unités d'organisation. Ensuite, cliquez sur "Mettre à jour" pour afficher le résultat, afin que vous puissiez commencer à analyser vos données.</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8d98da10e3789032b115d3fcf567342">
            <a:r>
              <a:rPr dirty="0" lang="en-US"/>
              <a:t>Création d'un graphique : 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3057316"/>
            <a:ext cx="4000500" cy="830997"/>
          </a:xfrm>
          <a:prstGeom prst="rect">
            <a:avLst/>
          </a:prstGeom>
          <a:noFill/>
        </p:spPr>
        <p:txBody>
          <a:bodyPr rtlCol="0" wrap="square">
            <a:spAutoFit/>
          </a:bodyPr>
          <a:lstStyle/>
          <a:p txid="701cf5733242234cff07cc3e8c138d87">
            <a:pPr indent="-342900" marL="342900">
              <a:buClr>
                <a:srgbClr val="008CCF"/>
              </a:buClr>
              <a:buFont charset="-79" pitchFamily="2" typeface="Rubik"/>
              <a:buChar char="•"/>
            </a:pPr>
            <a:r>
              <a:rPr dirty="0" lang="en-US" sz="2400"/>
              <a:t>Quelles sont les étapes de création d'un graphique linéaire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121" p14:dur="2000" spd="slow"/>
    </mc:Choice>
    <mc:Fallback xmlns="">
      <p:transition advTm="51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4DDC77-7C06-468E-8303-48D41B16359D}"/>
              </a:ext>
            </a:extLst>
          </p:cNvPr>
          <p:cNvSpPr txBox="1"/>
          <p:nvPr/>
        </p:nvSpPr>
        <p:spPr>
          <a:xfrm>
            <a:off x="1700494" y="3648678"/>
            <a:ext cx="3265966" cy="1200329"/>
          </a:xfrm>
          <a:prstGeom prst="rect">
            <a:avLst/>
          </a:prstGeom>
          <a:noFill/>
        </p:spPr>
        <p:txBody>
          <a:bodyPr rtlCol="0" wrap="square">
            <a:spAutoFit/>
          </a:bodyPr>
          <a:lstStyle/>
          <a:p txid="0ad687f2e27090ea4e554f00eb7076f5">
            <a:pPr algn="ctr">
              <a:buClr>
                <a:srgbClr val="008CCF"/>
              </a:buClr>
            </a:pPr>
            <a:r>
              <a:rPr dirty="0" lang="en-US" sz="2400"/>
              <a:t>Nombre par type de Vaccin Anti-polio Oral (VPO)</a:t>
            </a:r>
          </a:p>
        </p:txBody>
      </p:sp>
      <p:pic>
        <p:nvPicPr>
          <p:cNvPr id="3" name="Graphic 2">
            <a:extLst>
              <a:ext uri="{FF2B5EF4-FFF2-40B4-BE49-F238E27FC236}">
                <a16:creationId xmlns:a16="http://schemas.microsoft.com/office/drawing/2014/main" id="{B7D18137-C27B-495E-8AC4-A1CD08DF6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086" y="3429000"/>
            <a:ext cx="1432550" cy="1403734"/>
          </a:xfrm>
          <a:prstGeom prst="rect">
            <a:avLst/>
          </a:prstGeom>
        </p:spPr>
      </p:pic>
      <p:pic>
        <p:nvPicPr>
          <p:cNvPr id="10" name="Graphic 9">
            <a:extLst>
              <a:ext uri="{FF2B5EF4-FFF2-40B4-BE49-F238E27FC236}">
                <a16:creationId xmlns:a16="http://schemas.microsoft.com/office/drawing/2014/main" id="{730CE320-59F5-45C3-B990-3C556CFBEA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82730" y="1515845"/>
            <a:ext cx="2400300" cy="2400300"/>
          </a:xfrm>
          <a:prstGeom prst="rect">
            <a:avLst/>
          </a:prstGeom>
        </p:spPr>
      </p:pic>
      <p:pic>
        <p:nvPicPr>
          <p:cNvPr id="11" name="Graphic 10">
            <a:extLst>
              <a:ext uri="{FF2B5EF4-FFF2-40B4-BE49-F238E27FC236}">
                <a16:creationId xmlns:a16="http://schemas.microsoft.com/office/drawing/2014/main" id="{8D1C526B-1A14-40C0-95FF-6B0E57B69A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223473" y="1728210"/>
            <a:ext cx="1975570" cy="1975570"/>
          </a:xfrm>
          <a:prstGeom prst="rect">
            <a:avLst/>
          </a:prstGeom>
        </p:spPr>
      </p:pic>
      <p:pic>
        <p:nvPicPr>
          <p:cNvPr id="12" name="Graphic 23">
            <a:extLst>
              <a:ext uri="{FF2B5EF4-FFF2-40B4-BE49-F238E27FC236}">
                <a16:creationId xmlns:a16="http://schemas.microsoft.com/office/drawing/2014/main" id="{A45A0C5B-D7AE-49A3-ABC5-1777D23C766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70256" y="1352774"/>
            <a:ext cx="2726443" cy="2726443"/>
          </a:xfrm>
          <a:prstGeom prst="rect">
            <a:avLst/>
          </a:prstGeom>
        </p:spPr>
      </p:pic>
      <p:sp>
        <p:nvSpPr>
          <p:cNvPr id="13" name="Rectangle: Rounded Corners 12">
            <a:extLst>
              <a:ext uri="{FF2B5EF4-FFF2-40B4-BE49-F238E27FC236}">
                <a16:creationId xmlns:a16="http://schemas.microsoft.com/office/drawing/2014/main" id="{30DB6AF1-5DEF-4591-BA3A-549B4D6791CD}"/>
              </a:ext>
            </a:extLst>
          </p:cNvPr>
          <p:cNvSpPr/>
          <p:nvPr/>
        </p:nvSpPr>
        <p:spPr>
          <a:xfrm>
            <a:off x="2255059" y="14097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sz="2400"/>
              <a:t>Quoi</a:t>
            </a:r>
          </a:p>
        </p:txBody>
      </p:sp>
      <p:sp>
        <p:nvSpPr>
          <p:cNvPr id="14" name="Rectangle: Rounded Corners 13">
            <a:extLst>
              <a:ext uri="{FF2B5EF4-FFF2-40B4-BE49-F238E27FC236}">
                <a16:creationId xmlns:a16="http://schemas.microsoft.com/office/drawing/2014/main" id="{B5FD36BB-18D8-4005-A3B2-5C841C35A51C}"/>
              </a:ext>
            </a:extLst>
          </p:cNvPr>
          <p:cNvSpPr/>
          <p:nvPr/>
        </p:nvSpPr>
        <p:spPr>
          <a:xfrm>
            <a:off x="5368480" y="1412683"/>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sz="2400"/>
              <a:t>Quand</a:t>
            </a:r>
          </a:p>
        </p:txBody>
      </p:sp>
      <p:sp>
        <p:nvSpPr>
          <p:cNvPr id="15" name="Rectangle: Rounded Corners 14">
            <a:extLst>
              <a:ext uri="{FF2B5EF4-FFF2-40B4-BE49-F238E27FC236}">
                <a16:creationId xmlns:a16="http://schemas.microsoft.com/office/drawing/2014/main" id="{13495F37-0273-44A1-AA3B-B652F781E276}"/>
              </a:ext>
            </a:extLst>
          </p:cNvPr>
          <p:cNvSpPr/>
          <p:nvPr/>
        </p:nvSpPr>
        <p:spPr>
          <a:xfrm>
            <a:off x="8296858" y="1447800"/>
            <a:ext cx="182880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sz="2400"/>
              <a:t>Où</a:t>
            </a:r>
          </a:p>
        </p:txBody>
      </p:sp>
      <p:sp>
        <p:nvSpPr>
          <p:cNvPr id="16" name="TextBox 15">
            <a:extLst>
              <a:ext uri="{FF2B5EF4-FFF2-40B4-BE49-F238E27FC236}">
                <a16:creationId xmlns:a16="http://schemas.microsoft.com/office/drawing/2014/main" id="{AAB125AF-9FB4-46D1-B088-79FED0E3805C}"/>
              </a:ext>
            </a:extLst>
          </p:cNvPr>
          <p:cNvSpPr txBox="1"/>
          <p:nvPr/>
        </p:nvSpPr>
        <p:spPr>
          <a:xfrm>
            <a:off x="5323328" y="3648678"/>
            <a:ext cx="1919104" cy="830997"/>
          </a:xfrm>
          <a:prstGeom prst="rect">
            <a:avLst/>
          </a:prstGeom>
          <a:noFill/>
        </p:spPr>
        <p:txBody>
          <a:bodyPr rtlCol="0" wrap="square">
            <a:spAutoFit/>
          </a:bodyPr>
          <a:lstStyle/>
          <a:p txid="5caf117244ebe10970ddbfe0b8e1ce50">
            <a:pPr algn="ctr">
              <a:buClr>
                <a:srgbClr val="008CCF"/>
              </a:buClr>
            </a:pPr>
            <a:r>
              <a:rPr dirty="0" lang="en-US" sz="2400"/>
              <a:t>Mensuel 2021</a:t>
            </a:r>
          </a:p>
        </p:txBody>
      </p:sp>
      <p:sp>
        <p:nvSpPr>
          <p:cNvPr id="17" name="TextBox 16">
            <a:extLst>
              <a:ext uri="{FF2B5EF4-FFF2-40B4-BE49-F238E27FC236}">
                <a16:creationId xmlns:a16="http://schemas.microsoft.com/office/drawing/2014/main" id="{BB562E1C-A6EA-4A40-A5B2-A01AA8D13E06}"/>
              </a:ext>
            </a:extLst>
          </p:cNvPr>
          <p:cNvSpPr txBox="1"/>
          <p:nvPr/>
        </p:nvSpPr>
        <p:spPr>
          <a:xfrm>
            <a:off x="7885327" y="3648678"/>
            <a:ext cx="2651862" cy="830997"/>
          </a:xfrm>
          <a:prstGeom prst="rect">
            <a:avLst/>
          </a:prstGeom>
          <a:noFill/>
        </p:spPr>
        <p:txBody>
          <a:bodyPr rtlCol="0" wrap="square">
            <a:spAutoFit/>
          </a:bodyPr>
          <a:lstStyle/>
          <a:p txid="a3b66a6af44220664ed32003a3473c73">
            <a:pPr algn="ctr">
              <a:buClr>
                <a:srgbClr val="008CCF"/>
              </a:buClr>
            </a:pPr>
            <a:r>
              <a:rPr dirty="0" lang="en-US" sz="2400"/>
              <a:t>Tous les districts dans la Région Animal</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17832" p14:dur="2000" spd="slow"/>
    </mc:Choice>
    <mc:Fallback xmlns="">
      <p:transition advTm="17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4"/>
                                        </p:tgtEl>
                                        <p:attrNameLst>
                                          <p:attrName>style.visibility</p:attrName>
                                        </p:attrNameLst>
                                      </p:cBhvr>
                                      <p:to>
                                        <p:strVal val="visible"/>
                                      </p:to>
                                    </p:set>
                                    <p:animEffect filter="fade" transition="in">
                                      <p:cBhvr>
                                        <p:cTn dur="500" id="10"/>
                                        <p:tgtEl>
                                          <p:spTgt spid="14"/>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5"/>
                                        </p:tgtEl>
                                        <p:attrNameLst>
                                          <p:attrName>style.visibility</p:attrName>
                                        </p:attrNameLst>
                                      </p:cBhvr>
                                      <p:to>
                                        <p:strVal val="visible"/>
                                      </p:to>
                                    </p:set>
                                    <p:animEffect filter="fade" transition="in">
                                      <p:cBhvr>
                                        <p:cTn dur="500" id="13"/>
                                        <p:tgtEl>
                                          <p:spTgt spid="15"/>
                                        </p:tgtEl>
                                      </p:cBhvr>
                                    </p:animEffect>
                                  </p:childTnLst>
                                </p:cTn>
                              </p:par>
                              <p:par>
                                <p:cTn fill="hold"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par>
                                <p:cTn fill="hold" id="20" nodeType="withEffect" presetClass="entr" presetID="10" presetSubtype="0">
                                  <p:stCondLst>
                                    <p:cond delay="0"/>
                                  </p:stCondLst>
                                  <p:childTnLst>
                                    <p:set>
                                      <p:cBhvr>
                                        <p:cTn dur="1" fill="hold" id="21">
                                          <p:stCondLst>
                                            <p:cond delay="0"/>
                                          </p:stCondLst>
                                        </p:cTn>
                                        <p:tgtEl>
                                          <p:spTgt spid="11"/>
                                        </p:tgtEl>
                                        <p:attrNameLst>
                                          <p:attrName>style.visibility</p:attrName>
                                        </p:attrNameLst>
                                      </p:cBhvr>
                                      <p:to>
                                        <p:strVal val="visible"/>
                                      </p:to>
                                    </p:set>
                                    <p:animEffect filter="fade" transition="in">
                                      <p:cBhvr>
                                        <p:cTn dur="500" id="22"/>
                                        <p:tgtEl>
                                          <p:spTgt spid="1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
                                        </p:tgtEl>
                                        <p:attrNameLst>
                                          <p:attrName>style.visibility</p:attrName>
                                        </p:attrNameLst>
                                      </p:cBhvr>
                                      <p:to>
                                        <p:strVal val="visible"/>
                                      </p:to>
                                    </p:set>
                                    <p:animEffect filter="fade" transition="in">
                                      <p:cBhvr>
                                        <p:cTn dur="500" id="27"/>
                                        <p:tgtEl>
                                          <p:spTgt spid="2"/>
                                        </p:tgtEl>
                                      </p:cBhvr>
                                    </p:animEffect>
                                  </p:childTnLst>
                                </p:cTn>
                              </p:par>
                              <p:par>
                                <p:cTn fill="hold" id="28" nodeType="withEffect" presetClass="entr" presetID="10" presetSubtype="0">
                                  <p:stCondLst>
                                    <p:cond delay="0"/>
                                  </p:stCondLst>
                                  <p:childTnLst>
                                    <p:set>
                                      <p:cBhvr>
                                        <p:cTn dur="1" fill="hold" id="29">
                                          <p:stCondLst>
                                            <p:cond delay="0"/>
                                          </p:stCondLst>
                                        </p:cTn>
                                        <p:tgtEl>
                                          <p:spTgt spid="3"/>
                                        </p:tgtEl>
                                        <p:attrNameLst>
                                          <p:attrName>style.visibility</p:attrName>
                                        </p:attrNameLst>
                                      </p:cBhvr>
                                      <p:to>
                                        <p:strVal val="visible"/>
                                      </p:to>
                                    </p:set>
                                    <p:animEffect filter="fade" transition="in">
                                      <p:cBhvr>
                                        <p:cTn dur="500" id="30"/>
                                        <p:tgtEl>
                                          <p:spTgt spid="3"/>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17"/>
                                        </p:tgtEl>
                                        <p:attrNameLst>
                                          <p:attrName>style.visibility</p:attrName>
                                        </p:attrNameLst>
                                      </p:cBhvr>
                                      <p:to>
                                        <p:strVal val="visible"/>
                                      </p:to>
                                    </p:set>
                                    <p:animEffect filter="fade" transition="in">
                                      <p:cBhvr>
                                        <p:cTn dur="500" id="40"/>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13"/>
      <p:bldP animBg="1" grpId="0" spid="14"/>
      <p:bldP animBg="1" grpId="0" spid="15"/>
      <p:bldP grpId="0" spid="16"/>
      <p:bldP grpId="0" spid="1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2B371-18EB-1D41-763A-EFB10BEAD999}"/>
              </a:ext>
            </a:extLst>
          </p:cNvPr>
          <p:cNvSpPr txBox="1"/>
          <p:nvPr/>
        </p:nvSpPr>
        <p:spPr>
          <a:xfrm>
            <a:off x="4870174" y="31010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32300" p14:dur="2000" spd="slow"/>
    </mc:Choice>
    <mc:Fallback xmlns="">
      <p:transition advTm="232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2178239" y="1295400"/>
            <a:ext cx="6273421" cy="4463722"/>
          </a:xfrm>
          <a:prstGeom prst="rect">
            <a:avLst/>
          </a:prstGeom>
          <a:noFill/>
        </p:spPr>
        <p:txBody>
          <a:bodyPr rtlCol="0" wrap="square">
            <a:spAutoFit/>
          </a:bodyPr>
          <a:lstStyle/>
          <a:p txid="0cfb8098009e058e98cb1c874b5444d8">
            <a:pPr algn="l" indent="-342900" marL="342900">
              <a:lnSpc>
                <a:spcPct val="150000"/>
              </a:lnSpc>
              <a:buClr>
                <a:srgbClr val="008CCF"/>
              </a:buClr>
              <a:buFont charset="-79" pitchFamily="2" typeface="Rubik"/>
              <a:buChar char="•"/>
            </a:pPr>
            <a:r>
              <a:rPr dirty="0" lang="en-US" sz="2400"/>
              <a:t>Pour créer un graphique linéaire</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6aa3635088c4c5e092519ea405923c68">
            <a:pPr indent="-457200" lvl="1" marL="914400">
              <a:lnSpc>
                <a:spcPct val="150000"/>
              </a:lnSpc>
              <a:buClr>
                <a:srgbClr val="008CCF"/>
              </a:buClr>
              <a:buFont typeface="+mj-lt"/>
              <a:buAutoNum type="arabicPeriod"/>
            </a:pPr>
            <a:r>
              <a:rPr dirty="0" lang="en-US" sz="2400"/>
              <a:t>Sélectionnez le type de graphique</a:t>
            </a:r>
            <a:r>
              <a:rPr dirty="0" lang="en-US" sz="2400">
                <a:latin typeface="+mj-lt"/>
              </a:rPr>
            </a:r>
            <a:r>
              <a:rPr dirty="0" lang="en-US" sz="2400"/>
              <a:t> </a:t>
            </a:r>
            <a:r>
              <a:rPr dirty="0" lang="en-US" sz="2400">
                <a:latin typeface="+mj-lt"/>
              </a:rPr>
            </a:r>
          </a:p>
          <a:p txid="e56d369458de46e8f93f7ad0b15fc4d1">
            <a:pPr indent="-457200" lvl="1" marL="914400">
              <a:lnSpc>
                <a:spcPct val="150000"/>
              </a:lnSpc>
              <a:buClr>
                <a:srgbClr val="008CCF"/>
              </a:buClr>
              <a:buFont typeface="+mj-lt"/>
              <a:buAutoNum type="arabicPeriod"/>
            </a:pPr>
            <a:r>
              <a:rPr dirty="0" lang="en-US" sz="2400"/>
              <a:t>Sélectionnez les 3 dimensions :</a:t>
            </a:r>
            <a:r>
              <a:rPr dirty="0" lang="en-US" sz="2400">
                <a:latin typeface="+mj-lt"/>
              </a:rPr>
            </a:r>
            <a:r>
              <a:rPr dirty="0" lang="en-US" sz="2400"/>
            </a:r>
          </a:p>
          <a:p txid="9c53bc32ffe2ee3f7b786fb804fb239f">
            <a:pPr indent="-457200" lvl="2" marL="1371600">
              <a:lnSpc>
                <a:spcPct val="150000"/>
              </a:lnSpc>
              <a:buClr>
                <a:srgbClr val="008CCF"/>
              </a:buClr>
              <a:buFont charset="0" panose="020B0604020202020204" pitchFamily="34" typeface="Arial"/>
              <a:buChar char="•"/>
            </a:pPr>
            <a:r>
              <a:rPr dirty="0" lang="en-US" sz="2400"/>
              <a:t>Éléments de données</a:t>
            </a:r>
          </a:p>
          <a:p txid="130de72e88d61204551d19060ca36853">
            <a:pPr indent="-457200" lvl="2" marL="1371600">
              <a:lnSpc>
                <a:spcPct val="150000"/>
              </a:lnSpc>
              <a:buClr>
                <a:srgbClr val="008CCF"/>
              </a:buClr>
              <a:buFont charset="0" panose="020B0604020202020204" pitchFamily="34" typeface="Arial"/>
              <a:buChar char="•"/>
            </a:pPr>
            <a:r>
              <a:rPr dirty="0" lang="en-US" sz="2400"/>
              <a:t>Périodes</a:t>
            </a:r>
          </a:p>
          <a:p txid="2758682128d1b850deb315df1b9277d5">
            <a:pPr indent="-457200" lvl="2" marL="1371600">
              <a:lnSpc>
                <a:spcPct val="150000"/>
              </a:lnSpc>
              <a:buClr>
                <a:srgbClr val="008CCF"/>
              </a:buClr>
              <a:buFont charset="0" panose="020B0604020202020204" pitchFamily="34" typeface="Arial"/>
              <a:buChar char="•"/>
            </a:pPr>
            <a:r>
              <a:rPr dirty="0" err="1" lang="en-US" sz="2400"/>
              <a:t>Unités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p:transition advTm="2541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3">
                                            <p:txEl>
                                              <p:pRg end="0" st="0"/>
                                            </p:txEl>
                                          </p:spTgt>
                                        </p:tgtEl>
                                        <p:attrNameLst>
                                          <p:attrName>style.visibility</p:attrName>
                                        </p:attrNameLst>
                                      </p:cBhvr>
                                      <p:to>
                                        <p:strVal val="visible"/>
                                      </p:to>
                                    </p:set>
                                    <p:animEffect filter="fade" transition="in">
                                      <p:cBhvr>
                                        <p:cTn dur="500" id="7"/>
                                        <p:tgtEl>
                                          <p:spTgt spid="2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xEl>
                                              <p:pRg end="1" st="1"/>
                                            </p:txEl>
                                          </p:spTgt>
                                        </p:tgtEl>
                                        <p:attrNameLst>
                                          <p:attrName>style.visibility</p:attrName>
                                        </p:attrNameLst>
                                      </p:cBhvr>
                                      <p:to>
                                        <p:strVal val="visible"/>
                                      </p:to>
                                    </p:set>
                                    <p:animEffect filter="fade" transition="in">
                                      <p:cBhvr>
                                        <p:cTn dur="500" id="12"/>
                                        <p:tgtEl>
                                          <p:spTgt spid="2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2" st="2"/>
                                            </p:txEl>
                                          </p:spTgt>
                                        </p:tgtEl>
                                        <p:attrNameLst>
                                          <p:attrName>style.visibility</p:attrName>
                                        </p:attrNameLst>
                                      </p:cBhvr>
                                      <p:to>
                                        <p:strVal val="visible"/>
                                      </p:to>
                                    </p:set>
                                    <p:animEffect filter="fade" transition="in">
                                      <p:cBhvr>
                                        <p:cTn dur="500" id="17"/>
                                        <p:tgtEl>
                                          <p:spTgt spid="2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3" st="3"/>
                                            </p:txEl>
                                          </p:spTgt>
                                        </p:tgtEl>
                                        <p:attrNameLst>
                                          <p:attrName>style.visibility</p:attrName>
                                        </p:attrNameLst>
                                      </p:cBhvr>
                                      <p:to>
                                        <p:strVal val="visible"/>
                                      </p:to>
                                    </p:set>
                                    <p:animEffect filter="fade" transition="in">
                                      <p:cBhvr>
                                        <p:cTn dur="500" id="22"/>
                                        <p:tgtEl>
                                          <p:spTgt spid="23">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4" st="4"/>
                                            </p:txEl>
                                          </p:spTgt>
                                        </p:tgtEl>
                                        <p:attrNameLst>
                                          <p:attrName>style.visibility</p:attrName>
                                        </p:attrNameLst>
                                      </p:cBhvr>
                                      <p:to>
                                        <p:strVal val="visible"/>
                                      </p:to>
                                    </p:set>
                                    <p:animEffect filter="fade" transition="in">
                                      <p:cBhvr>
                                        <p:cTn dur="500" id="27"/>
                                        <p:tgtEl>
                                          <p:spTgt spid="23">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5" st="5"/>
                                            </p:txEl>
                                          </p:spTgt>
                                        </p:tgtEl>
                                        <p:attrNameLst>
                                          <p:attrName>style.visibility</p:attrName>
                                        </p:attrNameLst>
                                      </p:cBhvr>
                                      <p:to>
                                        <p:strVal val="visible"/>
                                      </p:to>
                                    </p:set>
                                    <p:animEffect filter="fade" transition="in">
                                      <p:cBhvr>
                                        <p:cTn dur="500" id="32"/>
                                        <p:tgtEl>
                                          <p:spTgt spid="23">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3">
                                            <p:txEl>
                                              <p:pRg end="6" st="6"/>
                                            </p:txEl>
                                          </p:spTgt>
                                        </p:tgtEl>
                                        <p:attrNameLst>
                                          <p:attrName>style.visibility</p:attrName>
                                        </p:attrNameLst>
                                      </p:cBhvr>
                                      <p:to>
                                        <p:strVal val="visible"/>
                                      </p:to>
                                    </p:set>
                                    <p:animEffect filter="fade" transition="in">
                                      <p:cBhvr>
                                        <p:cTn dur="500" id="37"/>
                                        <p:tgtEl>
                                          <p:spTgt spid="23">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3">
                                            <p:txEl>
                                              <p:pRg end="7" st="7"/>
                                            </p:txEl>
                                          </p:spTgt>
                                        </p:tgtEl>
                                        <p:attrNameLst>
                                          <p:attrName>style.visibility</p:attrName>
                                        </p:attrNameLst>
                                      </p:cBhvr>
                                      <p:to>
                                        <p:strVal val="visible"/>
                                      </p:to>
                                    </p:set>
                                    <p:animEffect filter="fade" transition="in">
                                      <p:cBhvr>
                                        <p:cTn dur="500" id="42"/>
                                        <p:tgtEl>
                                          <p:spTgt spid="23">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1 Creating a chart - Selecting the dimensions"/>
  <p:tag name="ISPRING_PRESENTATION_TITLE" val="3.2.1 Creating a chart - Selecting the dimensions"/>
  <p:tag name="ISPRING_SCREEN_RECS_UPDATED" val="C:\Users\alita\Documents\0. Clientes LOCAL\DHIS2\Fundamentals\2.0\Data Analysis\Production\3. Charts\3.2.1 Creating a Chart - Selecting the dimensions - Part 1"/>
  <p:tag name="ISPRING_RESOURCE_FOLDER" val="C:\Users\alita\Documents\0. Clientes LOCAL\DHIS2\Fundamentals\2.0\Data Analysis\Production\3. Charts\3.2.1 Creating a Chart - Selecting the dimensions - Part 1"/>
  <p:tag name="ISPRING_PRESENTATION_PATH" val="C:\Users\alita\Documents\0. Clientes LOCAL\DHIS2\Fundamentals\2.0\Data Analysis\Production\3. Charts\3.2.1 Creating a Chart - Selecting the dimensions - Part 1.pptx"/>
  <p:tag name="FLASHSPRING_ZOOM_TAG" val="70"/>
  <p:tag name="ISPRING_PRESENTATION_INFO_2" val="&lt;?xml version=&quot;1.0&quot; encoding=&quot;UTF-8&quot; standalone=&quot;no&quot; ?&gt;&#10;&lt;presentation2&gt;&#10;&#10;  &lt;slides&gt;&#10;    &lt;slide id=&quot;{31529F6A-73FE-4119-8B3E-613AD5A26CEE}&quot; pptId=&quot;299&quot;/&gt;&#10;    &lt;slide id=&quot;{7C8E4651-6E70-4544-A5ED-F3C9764A19DB}&quot; pptId=&quot;275&quot;/&gt;&#10;    &lt;slide id=&quot;{DA1D67BF-8BC4-49A8-B700-CF14D07C30D9}&quot; pptId=&quot;308&quot;/&gt;&#10;    &lt;slide id=&quot;{4CFE55FD-3440-48D9-B8A8-E6FFCEC4366B}&quot; pptId=&quot;307&quot;/&gt;&#10;    &lt;slide id=&quot;{BBF6F655-88D0-46BC-B81D-5F49AF1BFA7C}&quot; pptId=&quot;302&quot;/&gt;&#10;    &lt;slide id=&quot;{9622AFF9-027B-408E-BEAF-D49623159EEC}&quot; pptId=&quot;272&quot;/&gt;&#10;  &lt;/slides&gt;&#10;&#10;  &lt;narration&gt;&#10;    &lt;audioTracks&gt;&#10;      &lt;audioTrack muted=&quot;false&quot; name=&quot;outro&quot; resource=&quot;7c30aba2&quot; slideId=&quot;{9622AFF9-027B-408E-BEAF-D49623159EEC}&quot; startTime=&quot;0&quot; stepIndex=&quot;0&quot; volume=&quot;1&quot;&gt;&#10;        &lt;audio channels=&quot;2&quot; format=&quot;fltp&quot; sampleRate=&quot;44100&quot;/&gt;&#10;      &lt;/audioTrack&gt;&#10;      &lt;audioTrack muted=&quot;false&quot; name=&quot;intro&quot; resource=&quot;b0f77547&quot; slideId=&quot;{31529F6A-73FE-4119-8B3E-613AD5A26CEE}&quot; startTime=&quot;0&quot; stepIndex=&quot;0&quot; volume=&quot;1&quot;&gt;&#10;        &lt;audio channels=&quot;2&quot; format=&quot;fltp&quot; sampleRate=&quot;44100&quot;/&gt;&#10;      &lt;/audioTrack&gt;&#10;      &lt;audioTrack muted=&quot;false&quot; name=&quot;Text-to-speech clip — Audio  1&quot; resource=&quot;0b066475&quot; slideId=&quot;{7C8E4651-6E70-4544-A5ED-F3C9764A19DB}&quot; startTime=&quot;0&quot; stepIndex=&quot;0&quot; volume=&quot;1&quot;&gt;&#10;        &lt;audio channels=&quot;2&quot; format=&quot;fltp&quot; sampleRate=&quot;48000&quot;/&gt;&#10;      &lt;/audioTrack&gt;&#10;      &lt;audioTrack muted=&quot;false&quot; name=&quot;Text-to-speech clip — Audio  2&quot; resource=&quot;a330fa01&quot; slideId=&quot;{DA1D67BF-8BC4-49A8-B700-CF14D07C30D9}&quot; startTime=&quot;0&quot; stepIndex=&quot;0&quot; volume=&quot;1&quot;&gt;&#10;        &lt;audio channels=&quot;2&quot; format=&quot;fltp&quot; sampleRate=&quot;48000&quot;/&gt;&#10;      &lt;/audioTrack&gt;&#10;      &lt;audioTrack muted=&quot;false&quot; name=&quot;Text-to-speech clip — Audio  3&quot; resource=&quot;726e719e&quot; slideId=&quot;{BBF6F655-88D0-46BC-B81D-5F49AF1BFA7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Bdq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Bdq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Bdq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AXai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Bdq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AXaiVUjnP2+moAAADlAAAAHAAAAG5vbmUvaHRtbF9za2luX3NldHRpbmdzLmpzb26r5lIAAqUcJQUrhWowG8xPKi0pyc/TS87PK0nNK9HLyy/KTQSrUVJ2AwMlHZyK88tSiwgoTUtMTkUx1NTIwskFp0qEiSZO5i7OlsjqChLTU/WSEpOz04vyS/NSIMqcXV0MXYyVwKpquWoBUEsDBBQAAgAIABdq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Af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B9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H1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B9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H1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B9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AfXlUlBOzImkAAABuAAAAHAAAAHVuaXZlcnNhbC9sb2NhbF9zZXR0aW5ncy54bWwNzDEOgzAMQNGdU1jeKe3WgcDGVpbSA1jERZEcG5GA4PZk+8PTb/szChy8pWDq8PV4IrDO5oMuDn/TUL8RUib1JKbsUA2h76pWbCb5cs4FJliFLt4mjiUyjxSLHHYRqOFTXv/AHpuuugFQSwMEFAACAAgAQX1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BfXlUOp3ncEsAAABrAAAAGwAAAHVuaXZlcnNhbC91bml2ZXJzYWwucG5nLnhtbLOxr8jNUShLLSrOzM+zVTLUM1Cyt+PlsikoSi3LTC1XqACKAQUhQEmhEsg1QnDLM1NKMoBCBhYWCMGM1Mz0jBJbJQtDM7igPtBMAFBLAwQUAAIACAAZai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Blq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GWo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Zai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Blq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Blq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ZaiVUvH0190oAAABJAAAAHwAAAHZpZGVvbGVjdHVyZS9sb2NhbF9zZXR0aW5ncy54bWyzsa/IzVEoSy0qzszPs1Uy1DNQUkjNS85PycxLt1UKDXHTtVBSKC5JzEtJzMnPS7VVystXUrC347LJyU9OzAlOLSkBKizWt+MCAFBLAQIAABQAAgAIABdqJVQyG7oi+QMAAOAOAAAYAAAAAAAAAAEAAAAAAAAAAABub25lL2NvbW1vbl9tZXNzYWdlcy5sbmdQSwECAAAUAAIACAAXaiVUFR5gG6MAAAB/AQAAKQAAAAAAAAABAAAAAAAvBAAAbm9uZS9wbGF5YmFja19hbmRfbmF2aWdhdGlvbl9zZXR0aW5ncy54bWxQSwECAAAUAAIACAAXaiVUH1SKajADAADHDgAAIgAAAAAAAAABAAAAAAAZBQAAbm9uZS9mbGFzaF9wdWJsaXNoaW5nX3NldHRpbmdzLnhtbFBLAQIAABQAAgAIABdqJVRxV5SdFQEAANECAAAcAAAAAAAAAAEAAAAAAIkIAABub25lL2ZsYXNoX3NraW5fc2V0dGluZ3MueG1sUEsBAgAAFAACAAgAF2olVNebcJYrAwAAbw4AACEAAAAAAAAAAQAAAAAA2AkAAG5vbmUvaHRtbF9wdWJsaXNoaW5nX3NldHRpbmdzLnhtbFBLAQIAABQAAgAIABdqJVSOc/b6agAAAOUAAAAcAAAAAAAAAAEAAAAAAEINAABub25lL2h0bWxfc2tpbl9zZXR0aW5ncy5qc29uUEsBAgAAFAACAAgAF2olVLx9NfdKAAAASQAAABcAAAAAAAAAAQAAAAAA5g0AAG5vbmUvbG9jYWxfc2V0dGluZ3MueG1sUEsBAgAAFAACAAgAanVjVO4DzUxJAwAA4wkAABQAAAAAAAAAAQAAAAAAZQ4AAHVuaXZlcnNhbC9wbGF5ZXIueG1sUEsBAgAAFAACAAgAQH15VAairqlyBgAAJhkAAB0AAAAAAAAAAQAAAAAA4BEAAHVuaXZlcnNhbC9jb21tb25fbWVzc2FnZXMubG5nUEsBAgAAFAACAAgAQH15VBUeYBujAAAAfwEAAC4AAAAAAAAAAQAAAAAAjRgAAHVuaXZlcnNhbC9wbGF5YmFja19hbmRfbmF2aWdhdGlvbl9zZXR0aW5ncy54bWxQSwECAAAUAAIACABAfXlUWYGOgVEEAADcFQAAJwAAAAAAAAABAAAAAAB8GQAAdW5pdmVyc2FsL2ZsYXNoX3B1Ymxpc2hpbmdfc2V0dGluZ3MueG1sUEsBAgAAFAACAAgAQH15VKHTgU6GAwAA4AwAACEAAAAAAAAAAQAAAAAAEh4AAHVuaXZlcnNhbC9mbGFzaF9za2luX3NldHRpbmdzLnhtbFBLAQIAABQAAgAIAEB9eVSRShrPTAQAAGYVAAAmAAAAAAAAAAEAAAAAANchAAB1bml2ZXJzYWwvaHRtbF9wdWJsaXNoaW5nX3NldHRpbmdzLnhtbFBLAQIAABQAAgAIAEB9eVTrTeKpwwEAAIsGAAAhAAAAAAAAAAEAAAAAAGcmAAB1bml2ZXJzYWwvaHRtbF9za2luX3NldHRpbmdzLmpzb25QSwECAAAUAAIACABAfXlUlBOzImkAAABuAAAAHAAAAAAAAAABAAAAAABpKAAAdW5pdmVyc2FsL2xvY2FsX3NldHRpbmdzLnhtbFBLAQIAABQAAgAIAEF9eVQ01LntjxMAANo5AAAXAAAAAAAAAAAAAAAAAAwpAAB1bml2ZXJzYWwvdW5pdmVyc2FsLnBuZ1BLAQIAABQAAgAIAEF9eVQ6nedwSwAAAGsAAAAbAAAAAAAAAAEAAAAAANA8AAB1bml2ZXJzYWwvdW5pdmVyc2FsLnBuZy54bWxQSwECAAAUAAIACAAZaiVU9rEOQqMFAAClFQAAIAAAAAAAAAABAAAAAABUPQAAdmlkZW9sZWN0dXJlL2NvbW1vbl9tZXNzYWdlcy5sbmdQSwECAAAUAAIACAAZaiVUFR5gG6MAAAB/AQAAMQAAAAAAAAABAAAAAAA1QwAAdmlkZW9sZWN0dXJlL3BsYXliYWNrX2FuZF9uYXZpZ2F0aW9uX3NldHRpbmdzLnhtbFBLAQIAABQAAgAIABlqJVSniu42DAUAAOUZAAAqAAAAAAAAAAEAAAAAACdEAAB2aWRlb2xlY3R1cmUvZmxhc2hfcHVibGlzaGluZ19zZXR0aW5ncy54bWxQSwECAAAUAAIACAAZaiVUj3ZV/m8CAACHCAAAJAAAAAAAAAABAAAAAAB7SQAAdmlkZW9sZWN0dXJlL2ZsYXNoX3NraW5fc2V0dGluZ3MueG1sUEsBAgAAFAACAAgAGWolVHyfhAoCBQAAXRkAACkAAAAAAAAAAQAAAAAALEwAAHZpZGVvbGVjdHVyZS9odG1sX3B1Ymxpc2hpbmdfc2V0dGluZ3MueG1sUEsBAgAAFAACAAgAGWolVJNoQH6HAQAA2QQAACQAAAAAAAAAAQAAAAAAdVEAAHZpZGVvbGVjdHVyZS9odG1sX3NraW5fc2V0dGluZ3MuanNvblBLAQIAABQAAgAIABlq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1 Creating a chart - Selecting the dimensions&quot;,&quot;onlineDestinationFolderId&quot;:&quot;4d318124-6e43-11ec-ad76-7609ac406db8&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1529F6A-73FE-4119-8B3E-613AD5A26CE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7C8E4651-6E70-4544-A5ED-F3C9764A19DB}"/>
  <p:tag name="GENSWF_ADVANCE_TIME" val="5.121"/>
  <p:tag name="TIMING" val="|0.17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97888-C8BD-4D37-9AD3-032EC314CEDF}:308"/>
  <p:tag name="ISPRING_SLIDE_ID_2" val="{DA1D67BF-8BC4-49A8-B700-CF14D07C30D9}"/>
  <p:tag name="GENSWF_ADVANCE_TIME" val="17.832"/>
  <p:tag name="TIMING" val="|1.064|2.106|6.454|2.77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GENSWF_ADVANCE_TIME" val="232.300"/>
  <p:tag name="ISPRING_SLIDE_ID_2" val="{4CFE55FD-3440-48D9-B8A8-E6FFCEC4366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BBF6F655-88D0-46BC-B81D-5F49AF1BFA7C}"/>
  <p:tag name="GENSWF_ADVANCE_TIME" val="25.416"/>
  <p:tag name="TIMING" val="|2.466|2.735|2.031|5.819|2.017|1.211|1.458|2.55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9622AFF9-027B-408E-BEAF-D49623159EEC}"/>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6698</TotalTime>
  <Words>822</Words>
  <Application>Microsoft Macintosh PowerPoint</Application>
  <PresentationFormat>Widescreen</PresentationFormat>
  <Paragraphs>56</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Creating a chart - Selecting the dimensions</dc:title>
  <dc:subject>elearning</dc:subject>
  <dc:creator>Alejandra Avila</dc:creator>
  <cp:lastModifiedBy>Simona Sekerova</cp:lastModifiedBy>
  <cp:revision>437</cp:revision>
  <cp:lastPrinted>2021-06-09T13:32:46Z</cp:lastPrinted>
  <dcterms:created xsi:type="dcterms:W3CDTF">2021-02-03T12:41:27Z</dcterms:created>
  <dcterms:modified xsi:type="dcterms:W3CDTF">2023-09-18T08:03:35Z</dcterms:modified>
</cp:coreProperties>
</file>